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345" r:id="rId3"/>
    <p:sldId id="616" r:id="rId4"/>
    <p:sldId id="617" r:id="rId5"/>
    <p:sldId id="618" r:id="rId6"/>
    <p:sldId id="619" r:id="rId7"/>
    <p:sldId id="625" r:id="rId8"/>
    <p:sldId id="626" r:id="rId9"/>
    <p:sldId id="620" r:id="rId10"/>
    <p:sldId id="621" r:id="rId11"/>
    <p:sldId id="624" r:id="rId12"/>
    <p:sldId id="622" r:id="rId13"/>
    <p:sldId id="627" r:id="rId14"/>
    <p:sldId id="628" r:id="rId15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BRIOT Fiona" initials="OF" lastIdx="7" clrIdx="0"/>
  <p:cmAuthor id="2" name="Baptiste Soenen" initials="BS" lastIdx="2" clrIdx="1"/>
  <p:cmAuthor id="3" name="Sophie Genermont" initials="SG" lastIdx="21" clrIdx="2">
    <p:extLst>
      <p:ext uri="{19B8F6BF-5375-455C-9EA6-DF929625EA0E}">
        <p15:presenceInfo xmlns:p15="http://schemas.microsoft.com/office/powerpoint/2012/main" userId="S-1-5-21-3569255166-3711921035-3486062074-307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8032"/>
    <a:srgbClr val="70AD47"/>
    <a:srgbClr val="5019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3AB635-FFA0-4C0C-BDE3-048D5167EFF4}" v="1" dt="2025-10-21T11:01:57.1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75" autoAdjust="0"/>
    <p:restoredTop sz="93362" autoAdjust="0"/>
  </p:normalViewPr>
  <p:slideViewPr>
    <p:cSldViewPr snapToGrid="0">
      <p:cViewPr varScale="1">
        <p:scale>
          <a:sx n="76" d="100"/>
          <a:sy n="76" d="100"/>
        </p:scale>
        <p:origin x="40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99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hilde HEURTAUX" userId="154d16ec-8e9e-4a5a-9e93-63e172d9940b" providerId="ADAL" clId="{FEA97E17-5E96-4346-9724-2CF3B01D5063}"/>
    <pc:docChg chg="modSld">
      <pc:chgData name="Mathilde HEURTAUX" userId="154d16ec-8e9e-4a5a-9e93-63e172d9940b" providerId="ADAL" clId="{FEA97E17-5E96-4346-9724-2CF3B01D5063}" dt="2025-10-21T11:01:28" v="10" actId="20577"/>
      <pc:docMkLst>
        <pc:docMk/>
      </pc:docMkLst>
      <pc:sldChg chg="modSp mod">
        <pc:chgData name="Mathilde HEURTAUX" userId="154d16ec-8e9e-4a5a-9e93-63e172d9940b" providerId="ADAL" clId="{FEA97E17-5E96-4346-9724-2CF3B01D5063}" dt="2025-10-21T11:01:28" v="10" actId="20577"/>
        <pc:sldMkLst>
          <pc:docMk/>
          <pc:sldMk cId="1111676050" sldId="345"/>
        </pc:sldMkLst>
        <pc:spChg chg="mod">
          <ac:chgData name="Mathilde HEURTAUX" userId="154d16ec-8e9e-4a5a-9e93-63e172d9940b" providerId="ADAL" clId="{FEA97E17-5E96-4346-9724-2CF3B01D5063}" dt="2025-10-21T11:01:28" v="10" actId="20577"/>
          <ac:spMkLst>
            <pc:docMk/>
            <pc:sldMk cId="1111676050" sldId="345"/>
            <ac:spMk id="3" creationId="{83B757DB-F4A3-4CFE-BBAF-1293A7FE7D6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1AFAFBC-7988-4BCB-9CA5-575F1C3955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0BFC75A-F529-4EBF-BE93-710FBBEFB2F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0D823-EC14-41AB-855F-C64394C5226F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7F77A2-A4CF-44F1-8D3D-1C1F875EEA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EFF47BE-ADAB-4D0E-A5D9-8EF33E7911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FB5FC-FB37-429B-A011-D316C5143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2831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AAA99-C034-46A9-B43F-EC09C46A1E92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D70CF-F8B9-468B-9A8D-04762EACF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72262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BD70CF-F8B9-468B-9A8D-04762EACFFA1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2779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00002F-A2F9-4B75-8927-71273F73C0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D6E59D6-669F-498B-8CFF-9A3A41037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256D6C-EF92-42BE-80A7-7AE14E9F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D8078-B849-45F6-8EF2-57FF8147FA57}" type="datetime1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A23F46-241D-44CA-B65B-A531FD3EB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69DCA5-1072-4F55-BC52-3643B8B45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2556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B6ACB2-B13C-4E0B-BE49-9FD1616AE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BA0339-7EE8-4028-AC67-9C49CA20BD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8E6502-300F-4407-9D14-BF87DB6E1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325-DF04-4AE2-97BE-8FE7EDE5C9F1}" type="datetime1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A1BA0B-6C72-4485-A7D4-6219D5C94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00C2FB-3B4E-4FF1-8768-136CCC128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D18CBC9-18BC-4FBD-B7B0-065F5DBA03E2}"/>
              </a:ext>
            </a:extLst>
          </p:cNvPr>
          <p:cNvCxnSpPr>
            <a:cxnSpLocks/>
          </p:cNvCxnSpPr>
          <p:nvPr userDrawn="1"/>
        </p:nvCxnSpPr>
        <p:spPr>
          <a:xfrm>
            <a:off x="-7126" y="6381328"/>
            <a:ext cx="12199126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B35039D6-9BC2-4DA2-BA58-5CF0DE5566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1" y="6301023"/>
            <a:ext cx="2122278" cy="5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520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E008960-345C-410E-84A9-8607C7B1C8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75436E-945E-4362-B087-D515E97D43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BA6FFF-8FF9-4AB7-912C-36083E843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B65B-E7FF-43C5-AC79-D863FDF695BA}" type="datetime1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24A683-6F08-4CCB-9E84-5BFD6F16D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FDB677-F377-4B70-85DD-D9E0001DF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61DD08ED-859B-431B-BAC7-C52816ADD8A9}"/>
              </a:ext>
            </a:extLst>
          </p:cNvPr>
          <p:cNvCxnSpPr>
            <a:cxnSpLocks/>
          </p:cNvCxnSpPr>
          <p:nvPr userDrawn="1"/>
        </p:nvCxnSpPr>
        <p:spPr>
          <a:xfrm>
            <a:off x="-7126" y="6381328"/>
            <a:ext cx="12199126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A086CC12-88A4-42BE-9034-A1F81A9548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1" y="6301023"/>
            <a:ext cx="2122278" cy="5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910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A20F-FD25-4B1C-B24B-2A2BDEC53607}" type="datetime1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317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7DF8-4C95-4198-B22A-00F6B735A781}" type="datetime1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617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4A6C-C20A-45B3-8E35-EF7061A2119F}" type="datetime1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002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BD79-C79E-4A68-9181-7D3EE684437B}" type="datetime1">
              <a:rPr lang="fr-FR" smtClean="0"/>
              <a:t>21/10/2025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662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1AFF0-4438-4CDE-A890-4EDD3D23E764}" type="datetime1">
              <a:rPr lang="fr-FR" smtClean="0"/>
              <a:t>21/10/2025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03066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56AD-033A-4936-990B-8FED57BDEDC1}" type="datetime1">
              <a:rPr lang="fr-FR" smtClean="0"/>
              <a:t>21/10/2025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6048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F81DE-09F3-47FD-B9DA-08B628338FCD}" type="datetime1">
              <a:rPr lang="fr-FR" smtClean="0"/>
              <a:t>21/10/2025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3561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50DE-B786-4BC3-B113-61473E50AFAA}" type="datetime1">
              <a:rPr lang="fr-FR" smtClean="0"/>
              <a:t>21/10/2025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123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AC1954-8E28-4207-BEC7-168A691AF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53" y="714227"/>
            <a:ext cx="11324094" cy="50634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1D9AB6-58E2-45F4-BE0A-9F3A565AC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953" y="1281729"/>
            <a:ext cx="11324094" cy="489304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B41C59-9301-4FE1-880D-DD1488DE5B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1368" y="6414381"/>
            <a:ext cx="1043152" cy="286188"/>
          </a:xfrm>
        </p:spPr>
        <p:txBody>
          <a:bodyPr/>
          <a:lstStyle/>
          <a:p>
            <a:fld id="{142F915A-DCD0-4D99-8F15-F1195A44534D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C440CF-082E-4FE1-8DA6-F614A8B86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44717" y="6381328"/>
            <a:ext cx="8702566" cy="476672"/>
          </a:xfrm>
        </p:spPr>
        <p:txBody>
          <a:bodyPr/>
          <a:lstStyle>
            <a:lvl1pPr>
              <a:defRPr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0A3FE7-1FBE-4FEA-ADDB-7A24F7234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8489" y="6381328"/>
            <a:ext cx="643759" cy="476672"/>
          </a:xfrm>
        </p:spPr>
        <p:txBody>
          <a:bodyPr/>
          <a:lstStyle>
            <a:lvl1pPr>
              <a:defRPr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BAB6ED98-D073-4B6F-96D8-8EF527C20A99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65662B-BBF1-4EBF-A768-585705603710}"/>
              </a:ext>
            </a:extLst>
          </p:cNvPr>
          <p:cNvCxnSpPr>
            <a:cxnSpLocks/>
          </p:cNvCxnSpPr>
          <p:nvPr userDrawn="1"/>
        </p:nvCxnSpPr>
        <p:spPr>
          <a:xfrm>
            <a:off x="-7126" y="6381328"/>
            <a:ext cx="12199126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45A9A1F9-D038-42F8-A266-B55562DEBA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1" y="6301023"/>
            <a:ext cx="2122278" cy="5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8123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A2B9-FFE8-42D9-A35A-18407ED2C2FA}" type="datetime1">
              <a:rPr lang="fr-FR" smtClean="0"/>
              <a:t>21/10/2025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941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90F32-11A4-4EF6-BE6F-804D9BC68DD5}" type="datetime1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05757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70F-F3B9-494E-A7A8-A81704BD6BC3}" type="datetime1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265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908607-6F94-4150-B090-C8A4BD880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8C2CCD-CC64-4C16-B856-F938EB164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333735-B18A-4631-966E-33FB667E8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4658-D5E7-43F3-B83E-8DFF5CAC5307}" type="datetime1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71F547-D5DB-460D-B36D-AA7984801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F9E27D-2225-4075-9C33-A1EA5195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0307BDD-94A2-4F50-BEF6-A73219E706B3}"/>
              </a:ext>
            </a:extLst>
          </p:cNvPr>
          <p:cNvCxnSpPr>
            <a:cxnSpLocks/>
          </p:cNvCxnSpPr>
          <p:nvPr userDrawn="1"/>
        </p:nvCxnSpPr>
        <p:spPr>
          <a:xfrm>
            <a:off x="-7126" y="6381328"/>
            <a:ext cx="12199126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8ACD0954-2A29-4756-B601-5F66872D4C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1" y="6301023"/>
            <a:ext cx="2122278" cy="5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652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EFAF7A-21B4-4BA6-85DC-2E0D0283D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53" y="744875"/>
            <a:ext cx="11324094" cy="477750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E8C4A4-99D5-47DC-B281-4065DE27DD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56191"/>
            <a:ext cx="5181600" cy="4756934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2C14EB3-D8C2-4D53-BCF0-04E84C471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56189"/>
            <a:ext cx="5181600" cy="4756933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225DD8-53B3-40BC-BA4F-0616B292C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BA99B-BDF6-4A04-B91C-2B64E8456F0B}" type="datetime1">
              <a:rPr lang="fr-FR" smtClean="0"/>
              <a:t>21/10/2025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A7DB9E-7ECF-4A35-A6A5-FAEA26944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FBBC68-EEBC-444E-9BC1-0032EA78E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AA89628C-DD87-4324-86C2-0A7CC7DD42CC}"/>
              </a:ext>
            </a:extLst>
          </p:cNvPr>
          <p:cNvCxnSpPr>
            <a:cxnSpLocks/>
          </p:cNvCxnSpPr>
          <p:nvPr userDrawn="1"/>
        </p:nvCxnSpPr>
        <p:spPr>
          <a:xfrm>
            <a:off x="-7126" y="6381328"/>
            <a:ext cx="12199126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20DA43E2-AD1C-43B4-80D5-876E0EA980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1" y="6301023"/>
            <a:ext cx="2122278" cy="5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576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60D7B6-7F81-4444-B8F2-C2FE0790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458" y="872758"/>
            <a:ext cx="11420260" cy="47667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F0041A-D0CA-41A9-B172-F89EA98BA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485957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0E4886-1046-4DA0-A0A1-DEF82DD89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61988"/>
            <a:ext cx="5157787" cy="3786579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2F32916-ADD4-4664-9E69-D71B0A4264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85957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CA03700-056A-4FDD-B602-DC63648AEE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61988"/>
            <a:ext cx="5183188" cy="3786579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FCF9390-B414-4D62-8D49-C9F42E121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B104-85A4-4E34-9E86-57ADE7127B6F}" type="datetime1">
              <a:rPr lang="fr-FR" smtClean="0"/>
              <a:t>21/10/2025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FD3D423-3079-4F5B-AAF8-1553143C4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BEA679E-C30F-4FDB-8D76-E2E233DD6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FDB1C94-3AB6-4A87-B679-4E93FF53C69B}"/>
              </a:ext>
            </a:extLst>
          </p:cNvPr>
          <p:cNvCxnSpPr>
            <a:cxnSpLocks/>
          </p:cNvCxnSpPr>
          <p:nvPr userDrawn="1"/>
        </p:nvCxnSpPr>
        <p:spPr>
          <a:xfrm>
            <a:off x="-7126" y="6381328"/>
            <a:ext cx="12199126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3FD82FEE-167E-4DA2-A707-BF02897C88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1" y="6301023"/>
            <a:ext cx="2122278" cy="5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47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D584E0-687B-4586-82ED-02CB436D8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6670"/>
            <a:ext cx="10515600" cy="74595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148FFD9-4050-4B56-8008-019B9C97E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51E7-B6B9-4655-9DF6-F35D59D6676C}" type="datetime1">
              <a:rPr lang="fr-FR" smtClean="0"/>
              <a:t>21/10/2025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F3C559-839A-4BFC-A029-24FD5FD2B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E3FC461-1550-44A3-BEB2-9F08FDAB5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t>‹N°›</a:t>
            </a:fld>
            <a:endParaRPr lang="fr-FR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A1A55319-3694-4BB5-921A-B9496E5CC303}"/>
              </a:ext>
            </a:extLst>
          </p:cNvPr>
          <p:cNvCxnSpPr>
            <a:cxnSpLocks/>
          </p:cNvCxnSpPr>
          <p:nvPr userDrawn="1"/>
        </p:nvCxnSpPr>
        <p:spPr>
          <a:xfrm>
            <a:off x="-7126" y="6381328"/>
            <a:ext cx="12199126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C047CFD6-0402-4508-8CE3-F0DDD8DB5A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1" y="6301023"/>
            <a:ext cx="2122278" cy="5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34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51D1524-7675-4D21-BD3D-5AC36658A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61B3-EB30-42BB-8BB7-B1C966E71422}" type="datetime1">
              <a:rPr lang="fr-FR" smtClean="0"/>
              <a:t>21/10/2025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71401D-79F1-48D7-9042-3AD644463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4F3E09-EB2F-4465-96F8-3CDED8EDB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t>‹N°›</a:t>
            </a:fld>
            <a:endParaRPr lang="fr-FR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84EBD6C-6AB4-46F3-989A-A7A4328EA664}"/>
              </a:ext>
            </a:extLst>
          </p:cNvPr>
          <p:cNvCxnSpPr>
            <a:cxnSpLocks/>
          </p:cNvCxnSpPr>
          <p:nvPr userDrawn="1"/>
        </p:nvCxnSpPr>
        <p:spPr>
          <a:xfrm>
            <a:off x="-7126" y="6381328"/>
            <a:ext cx="12199126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>
            <a:extLst>
              <a:ext uri="{FF2B5EF4-FFF2-40B4-BE49-F238E27FC236}">
                <a16:creationId xmlns:a16="http://schemas.microsoft.com/office/drawing/2014/main" id="{EBE86AA6-D42F-448D-9C2A-EF7EE65A04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1" y="6301023"/>
            <a:ext cx="2122278" cy="5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779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81C347-7D02-4283-AC43-CBCB9A170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6B25F9-C4DD-4169-B65E-3D1C2E7EF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CA0A42-B949-47EF-8638-C939639F4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D738F8-72BC-445B-8CE1-16F3C4DF3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0876A-D494-43D0-A436-43D6128E9E68}" type="datetime1">
              <a:rPr lang="fr-FR" smtClean="0"/>
              <a:t>21/10/2025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16A1F0-5AF2-4542-96C1-1333249C3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05B753-93EC-4B40-8783-E37234F5C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A1CB2BCB-4993-4EE8-89E0-0EB1EE4BDC92}"/>
              </a:ext>
            </a:extLst>
          </p:cNvPr>
          <p:cNvCxnSpPr>
            <a:cxnSpLocks/>
          </p:cNvCxnSpPr>
          <p:nvPr userDrawn="1"/>
        </p:nvCxnSpPr>
        <p:spPr>
          <a:xfrm>
            <a:off x="-7126" y="6381328"/>
            <a:ext cx="12199126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D5193701-CB96-4F6A-9BDF-DDCD26D64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1" y="6301023"/>
            <a:ext cx="2122278" cy="5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511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22F328-A89D-4345-AA8B-C686F3D1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E37058F-8892-4EDB-A6F5-EBF2547F48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878775-409A-499D-851C-2416A7D7F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875FED-A0C1-4977-A642-C731ECCBD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45101-1859-4839-AC22-CF4E55B922B1}" type="datetime1">
              <a:rPr lang="fr-FR" smtClean="0"/>
              <a:t>21/10/2025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66123A8-A6D8-47BC-9332-79B310822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BA4E43-7320-4191-A3CB-5D61A8F8A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7B9E6524-9B49-4643-93C3-DC04E7337357}"/>
              </a:ext>
            </a:extLst>
          </p:cNvPr>
          <p:cNvCxnSpPr>
            <a:cxnSpLocks/>
          </p:cNvCxnSpPr>
          <p:nvPr userDrawn="1"/>
        </p:nvCxnSpPr>
        <p:spPr>
          <a:xfrm>
            <a:off x="-7126" y="6381328"/>
            <a:ext cx="12199126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078CD1E6-EBDB-4940-86F3-697B4905A7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1" y="6301023"/>
            <a:ext cx="2122278" cy="5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7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ECF2622-EE7E-4784-A2E4-F78A25F7A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790" y="703779"/>
            <a:ext cx="11396420" cy="5188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C6A077-A23B-4FD1-ADE3-7D67B8EDF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7790" y="1276585"/>
            <a:ext cx="11396420" cy="4877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C638C2-D113-4E66-931A-AC444B31B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5287"/>
            <a:ext cx="1116724" cy="286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82227-AE51-47C8-841B-1D0DB32E0AC7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E751EE-B18D-4311-9C0B-DC0076CDC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9113" y="6381328"/>
            <a:ext cx="8786648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C6A11E-5F97-4B4A-B921-139644A70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1014" y="6381328"/>
            <a:ext cx="612228" cy="4766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BAB6ED98-D073-4B6F-96D8-8EF527C20A9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312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accent6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</a:buBlip>
        <a:defRPr sz="2200" b="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>
            <a:lumMod val="50000"/>
          </a:schemeClr>
        </a:buClr>
        <a:buFont typeface="Symbol" panose="05050102010706020507" pitchFamily="18" charset="2"/>
        <a:buChar char="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B300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v1_param" hidden="1"/>
          <p:cNvSpPr/>
          <p:nvPr userDrawn="1"/>
        </p:nvSpPr>
        <p:spPr>
          <a:xfrm>
            <a:off x="0" y="0"/>
            <a:ext cx="2540000" cy="254000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&lt;?</a:t>
            </a:r>
            <a:r>
              <a:rPr lang="fr-FR" dirty="0" err="1"/>
              <a:t>xml</a:t>
            </a:r>
            <a:r>
              <a:rPr lang="fr-FR" dirty="0"/>
              <a:t> version="1.0"?&gt;</a:t>
            </a:r>
          </a:p>
          <a:p>
            <a:pPr algn="ctr"/>
            <a:r>
              <a:rPr lang="fr-FR" dirty="0"/>
              <a:t>&lt;</a:t>
            </a:r>
            <a:r>
              <a:rPr lang="fr-FR" dirty="0" err="1"/>
              <a:t>cv_masque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&lt;version&gt;1.2&lt;/version&gt;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liste_hf</a:t>
            </a:r>
            <a:r>
              <a:rPr lang="fr-FR" dirty="0"/>
              <a:t>&gt;c:\</a:t>
            </a:r>
            <a:r>
              <a:rPr lang="fr-FR" dirty="0" err="1"/>
              <a:t>chemin_hf</a:t>
            </a:r>
            <a:r>
              <a:rPr lang="fr-FR" dirty="0"/>
              <a:t>&lt;/</a:t>
            </a:r>
            <a:r>
              <a:rPr lang="fr-FR" dirty="0" err="1"/>
              <a:t>liste_hf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liste_noms</a:t>
            </a:r>
            <a:r>
              <a:rPr lang="fr-FR" dirty="0"/>
              <a:t>&gt;c:\</a:t>
            </a:r>
            <a:r>
              <a:rPr lang="fr-FR" dirty="0" err="1"/>
              <a:t>chemin_noms</a:t>
            </a:r>
            <a:r>
              <a:rPr lang="fr-FR" dirty="0"/>
              <a:t>&lt;/</a:t>
            </a:r>
            <a:r>
              <a:rPr lang="fr-FR" dirty="0" err="1"/>
              <a:t>liste_noms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elements_defaut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type_defaut_encours</a:t>
            </a:r>
            <a:r>
              <a:rPr lang="fr-FR" dirty="0"/>
              <a:t>&gt;1&lt;/</a:t>
            </a:r>
            <a:r>
              <a:rPr lang="fr-FR" dirty="0" err="1"/>
              <a:t>type_defaut_encours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defaut_barresh_sous</a:t>
            </a:r>
            <a:r>
              <a:rPr lang="fr-FR" dirty="0"/>
              <a:t>&gt;369&lt;/</a:t>
            </a:r>
            <a:r>
              <a:rPr lang="fr-FR" dirty="0" err="1"/>
              <a:t>defaut_barresh_sous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defaut_barresh_droite</a:t>
            </a:r>
            <a:r>
              <a:rPr lang="fr-FR" dirty="0"/>
              <a:t>&gt;0&lt;/</a:t>
            </a:r>
            <a:r>
              <a:rPr lang="fr-FR" dirty="0" err="1"/>
              <a:t>defaut_barresh_droite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defaut_graph_camemberts</a:t>
            </a:r>
            <a:r>
              <a:rPr lang="fr-FR" dirty="0"/>
              <a:t>&gt;0&lt;/</a:t>
            </a:r>
            <a:r>
              <a:rPr lang="fr-FR" dirty="0" err="1"/>
              <a:t>defaut_graph_camemberts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defaut_graph_histos</a:t>
            </a:r>
            <a:r>
              <a:rPr lang="fr-FR" dirty="0"/>
              <a:t>&gt;0&lt;/</a:t>
            </a:r>
            <a:r>
              <a:rPr lang="fr-FR" dirty="0" err="1"/>
              <a:t>defaut_graph_histos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defaut_nombres</a:t>
            </a:r>
            <a:r>
              <a:rPr lang="fr-FR" dirty="0"/>
              <a:t>&gt;0&lt;/</a:t>
            </a:r>
            <a:r>
              <a:rPr lang="fr-FR" dirty="0" err="1"/>
              <a:t>defaut_nombres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defaut_puces_type</a:t>
            </a:r>
            <a:r>
              <a:rPr lang="fr-FR" dirty="0"/>
              <a:t>&gt;44&lt;/</a:t>
            </a:r>
            <a:r>
              <a:rPr lang="fr-FR" dirty="0" err="1"/>
              <a:t>defaut_puces_type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defaut_puces_diapo</a:t>
            </a:r>
            <a:r>
              <a:rPr lang="fr-FR" dirty="0"/>
              <a:t>&gt;369&lt;/</a:t>
            </a:r>
            <a:r>
              <a:rPr lang="fr-FR" dirty="0" err="1"/>
              <a:t>defaut_puces_diapo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defaut_affichage_br</a:t>
            </a:r>
            <a:r>
              <a:rPr lang="fr-FR" dirty="0"/>
              <a:t>&gt;1&lt;/</a:t>
            </a:r>
            <a:r>
              <a:rPr lang="fr-FR" dirty="0" err="1"/>
              <a:t>defaut_affichage_br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defaut_type_br</a:t>
            </a:r>
            <a:r>
              <a:rPr lang="fr-FR" dirty="0"/>
              <a:t>&gt;1&lt;/</a:t>
            </a:r>
            <a:r>
              <a:rPr lang="fr-FR" dirty="0" err="1"/>
              <a:t>defaut_type_br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defaut_modeles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modele_barresh_sous</a:t>
            </a:r>
            <a:r>
              <a:rPr lang="fr-FR" dirty="0"/>
              <a:t>&gt;44&lt;/</a:t>
            </a:r>
            <a:r>
              <a:rPr lang="fr-FR" dirty="0" err="1"/>
              <a:t>modele_barresh_sous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modele_barresh_droite</a:t>
            </a:r>
            <a:r>
              <a:rPr lang="fr-FR" dirty="0"/>
              <a:t>&gt;1&lt;/</a:t>
            </a:r>
            <a:r>
              <a:rPr lang="fr-FR" dirty="0" err="1"/>
              <a:t>modele_barresh_droite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modele_graph_camemberts</a:t>
            </a:r>
            <a:r>
              <a:rPr lang="fr-FR" dirty="0"/>
              <a:t>&gt;1&lt;/</a:t>
            </a:r>
            <a:r>
              <a:rPr lang="fr-FR" dirty="0" err="1"/>
              <a:t>modele_graph_camemberts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modele_graph_histos</a:t>
            </a:r>
            <a:r>
              <a:rPr lang="fr-FR" dirty="0"/>
              <a:t>&gt;2&lt;/</a:t>
            </a:r>
            <a:r>
              <a:rPr lang="fr-FR" dirty="0" err="1"/>
              <a:t>modele_graph_histos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modele_nombres</a:t>
            </a:r>
            <a:r>
              <a:rPr lang="fr-FR" dirty="0"/>
              <a:t>&gt;1&lt;/</a:t>
            </a:r>
            <a:r>
              <a:rPr lang="fr-FR" dirty="0" err="1"/>
              <a:t>modele_nombres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&lt;/</a:t>
            </a:r>
            <a:r>
              <a:rPr lang="fr-FR" dirty="0" err="1"/>
              <a:t>defaut_modeles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defaut_pourc</a:t>
            </a:r>
            <a:r>
              <a:rPr lang="fr-FR" dirty="0"/>
              <a:t>&gt;1&lt;/</a:t>
            </a:r>
            <a:r>
              <a:rPr lang="fr-FR" dirty="0" err="1"/>
              <a:t>defaut_pourc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defaut_pos_compteur</a:t>
            </a:r>
            <a:r>
              <a:rPr lang="fr-FR" dirty="0"/>
              <a:t>&gt;-2&lt;/</a:t>
            </a:r>
            <a:r>
              <a:rPr lang="fr-FR" dirty="0" err="1"/>
              <a:t>defaut_pos_compteur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defaut_duree_timer</a:t>
            </a:r>
            <a:r>
              <a:rPr lang="fr-FR" dirty="0"/>
              <a:t>&gt;5&lt;/</a:t>
            </a:r>
            <a:r>
              <a:rPr lang="fr-FR" dirty="0" err="1"/>
              <a:t>defaut_duree_timer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elements_defaut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elements_temp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type_defaut</a:t>
            </a:r>
            <a:r>
              <a:rPr lang="fr-FR" dirty="0"/>
              <a:t>&gt;1&lt;/</a:t>
            </a:r>
            <a:r>
              <a:rPr lang="fr-FR" dirty="0" err="1"/>
              <a:t>type_defaut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diapo_type_defaut</a:t>
            </a:r>
            <a:r>
              <a:rPr lang="fr-FR" dirty="0"/>
              <a:t>&gt;1&lt;/</a:t>
            </a:r>
            <a:r>
              <a:rPr lang="fr-FR" dirty="0" err="1"/>
              <a:t>diapo_type_defaut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elements_temp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fichiers_resultats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&lt;nombre&gt;3&lt;/nombre&gt;</a:t>
            </a:r>
          </a:p>
          <a:p>
            <a:pPr algn="ctr"/>
            <a:r>
              <a:rPr lang="fr-FR" dirty="0"/>
              <a:t>		&lt;fichier&gt;D:\Mes documents\Service SAEE\1_Poles\</a:t>
            </a:r>
            <a:r>
              <a:rPr lang="fr-FR" dirty="0" err="1"/>
              <a:t>vrac_Recherche</a:t>
            </a:r>
            <a:r>
              <a:rPr lang="fr-FR" dirty="0"/>
              <a:t>\RMT\RMT Bouclage\comite </a:t>
            </a:r>
            <a:r>
              <a:rPr lang="fr-FR" dirty="0" err="1"/>
              <a:t>strategique</a:t>
            </a:r>
            <a:r>
              <a:rPr lang="fr-FR" dirty="0"/>
              <a:t>\20200526\session1_20200525_2020-05-26_RMT-BOUCLAGE_v3.1.pptx.rst&lt;/fichier&gt;</a:t>
            </a:r>
          </a:p>
          <a:p>
            <a:pPr algn="ctr"/>
            <a:r>
              <a:rPr lang="fr-FR" dirty="0"/>
              <a:t>		&lt;fichier&gt;D:\Mes documents\Service SAEE\1_Poles\</a:t>
            </a:r>
            <a:r>
              <a:rPr lang="fr-FR" dirty="0" err="1"/>
              <a:t>vrac_Recherche</a:t>
            </a:r>
            <a:r>
              <a:rPr lang="fr-FR" dirty="0"/>
              <a:t>\RMT\RMT Bouclage\comite </a:t>
            </a:r>
            <a:r>
              <a:rPr lang="fr-FR" dirty="0" err="1"/>
              <a:t>strategique</a:t>
            </a:r>
            <a:r>
              <a:rPr lang="fr-FR" dirty="0"/>
              <a:t>\20200526\session1_20200525_2020-05-26_RMT-BOUCLAGE_v3.1.pptx.rst&lt;/fichier&gt;</a:t>
            </a:r>
          </a:p>
          <a:p>
            <a:pPr algn="ctr"/>
            <a:r>
              <a:rPr lang="fr-FR" dirty="0"/>
              <a:t>		&lt;fichier&gt;D:\Mes documents\Service SAEE\1_Poles\</a:t>
            </a:r>
            <a:r>
              <a:rPr lang="fr-FR" dirty="0" err="1"/>
              <a:t>vrac_Recherche</a:t>
            </a:r>
            <a:r>
              <a:rPr lang="fr-FR" dirty="0"/>
              <a:t>\RMT\RMT Bouclage\comite </a:t>
            </a:r>
            <a:r>
              <a:rPr lang="fr-FR" dirty="0" err="1"/>
              <a:t>strategique</a:t>
            </a:r>
            <a:r>
              <a:rPr lang="fr-FR" dirty="0"/>
              <a:t>\20200526\session1_20200525_2020-05-26_RMT-BOUCLAGE_v3.1.pptx.rst&lt;/fichier&gt;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fichiers_resultats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elements_defaut_palmares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defaut_depuis</a:t>
            </a:r>
            <a:r>
              <a:rPr lang="fr-FR" dirty="0"/>
              <a:t>&gt;-1&lt;/</a:t>
            </a:r>
            <a:r>
              <a:rPr lang="fr-FR" dirty="0" err="1"/>
              <a:t>defaut_depuis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defaut_nb_gagnants</a:t>
            </a:r>
            <a:r>
              <a:rPr lang="fr-FR" dirty="0"/>
              <a:t>&gt;3&lt;/</a:t>
            </a:r>
            <a:r>
              <a:rPr lang="fr-FR" dirty="0" err="1"/>
              <a:t>defaut_nb_gagnants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defaut_modele</a:t>
            </a:r>
            <a:r>
              <a:rPr lang="fr-FR" dirty="0"/>
              <a:t>&gt;1&lt;/</a:t>
            </a:r>
            <a:r>
              <a:rPr lang="fr-FR" dirty="0" err="1"/>
              <a:t>defaut_modele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defaut_points</a:t>
            </a:r>
            <a:r>
              <a:rPr lang="fr-FR" dirty="0"/>
              <a:t>&gt;1&lt;/</a:t>
            </a:r>
            <a:r>
              <a:rPr lang="fr-FR" dirty="0" err="1"/>
              <a:t>defaut_points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defaut_numhf</a:t>
            </a:r>
            <a:r>
              <a:rPr lang="fr-FR" dirty="0"/>
              <a:t>&gt;0&lt;/</a:t>
            </a:r>
            <a:r>
              <a:rPr lang="fr-FR" dirty="0" err="1"/>
              <a:t>defaut_numhf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defaut_ordre</a:t>
            </a:r>
            <a:r>
              <a:rPr lang="fr-FR" dirty="0"/>
              <a:t>&gt;0&lt;/</a:t>
            </a:r>
            <a:r>
              <a:rPr lang="fr-FR" dirty="0" err="1"/>
              <a:t>defaut_ordre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elements_defaut_palmares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groupes_palmares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max_id_groupe</a:t>
            </a:r>
            <a:r>
              <a:rPr lang="fr-FR" dirty="0"/>
              <a:t>&gt;0&lt;/</a:t>
            </a:r>
            <a:r>
              <a:rPr lang="fr-FR" dirty="0" err="1"/>
              <a:t>max_id_groupe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groupes_palmares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elements_defaut_nombre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defaut_nbre_mini</a:t>
            </a:r>
            <a:r>
              <a:rPr lang="fr-FR" dirty="0"/>
              <a:t>&gt;0&lt;/</a:t>
            </a:r>
            <a:r>
              <a:rPr lang="fr-FR" dirty="0" err="1"/>
              <a:t>defaut_nbre_mini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defaut_nbre_maxi</a:t>
            </a:r>
            <a:r>
              <a:rPr lang="fr-FR" dirty="0"/>
              <a:t>&gt;20&lt;/</a:t>
            </a:r>
            <a:r>
              <a:rPr lang="fr-FR" dirty="0" err="1"/>
              <a:t>defaut_nbre_maxi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defaut_modele</a:t>
            </a:r>
            <a:r>
              <a:rPr lang="fr-FR" dirty="0"/>
              <a:t>&gt;1&lt;/</a:t>
            </a:r>
            <a:r>
              <a:rPr lang="fr-FR" dirty="0" err="1"/>
              <a:t>defaut_modele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defaut_type</a:t>
            </a:r>
            <a:r>
              <a:rPr lang="fr-FR" dirty="0"/>
              <a:t>&gt;1&lt;/</a:t>
            </a:r>
            <a:r>
              <a:rPr lang="fr-FR" dirty="0" err="1"/>
              <a:t>defaut_type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elements_defaut_nombre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elements_defaut_classement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defaut_ordre_apparition</a:t>
            </a:r>
            <a:r>
              <a:rPr lang="fr-FR" dirty="0"/>
              <a:t>&gt;1&lt;/</a:t>
            </a:r>
            <a:r>
              <a:rPr lang="fr-FR" dirty="0" err="1"/>
              <a:t>defaut_ordre_apparition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defaut_type_affichage</a:t>
            </a:r>
            <a:r>
              <a:rPr lang="fr-FR" dirty="0"/>
              <a:t>&gt;1&lt;/</a:t>
            </a:r>
            <a:r>
              <a:rPr lang="fr-FR" dirty="0" err="1"/>
              <a:t>defaut_type_affichage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defaut_modele</a:t>
            </a:r>
            <a:r>
              <a:rPr lang="fr-FR" dirty="0"/>
              <a:t>&gt;1&lt;/</a:t>
            </a:r>
            <a:r>
              <a:rPr lang="fr-FR" dirty="0" err="1"/>
              <a:t>defaut_modele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elements_defaut_classement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elements_defaut_comparaison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type_element_reponse</a:t>
            </a:r>
            <a:r>
              <a:rPr lang="fr-FR" dirty="0"/>
              <a:t>&gt;-1&lt;/</a:t>
            </a:r>
            <a:r>
              <a:rPr lang="fr-FR" dirty="0" err="1"/>
              <a:t>type_element_reponse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num_modele_reponse</a:t>
            </a:r>
            <a:r>
              <a:rPr lang="fr-FR" dirty="0"/>
              <a:t>&gt;1&lt;/</a:t>
            </a:r>
            <a:r>
              <a:rPr lang="fr-FR" dirty="0" err="1"/>
              <a:t>num_modele_reponse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type_puce</a:t>
            </a:r>
            <a:r>
              <a:rPr lang="fr-FR" dirty="0"/>
              <a:t>&gt;1&lt;/</a:t>
            </a:r>
            <a:r>
              <a:rPr lang="fr-FR" dirty="0" err="1"/>
              <a:t>type_puce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type_br</a:t>
            </a:r>
            <a:r>
              <a:rPr lang="fr-FR" dirty="0"/>
              <a:t>&gt;1&lt;/</a:t>
            </a:r>
            <a:r>
              <a:rPr lang="fr-FR" dirty="0" err="1"/>
              <a:t>type_br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pourc_va</a:t>
            </a:r>
            <a:r>
              <a:rPr lang="fr-FR" dirty="0"/>
              <a:t>&gt;1&lt;/</a:t>
            </a:r>
            <a:r>
              <a:rPr lang="fr-FR" dirty="0" err="1"/>
              <a:t>pourc_va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aff_par</a:t>
            </a:r>
            <a:r>
              <a:rPr lang="fr-FR" dirty="0"/>
              <a:t>&gt;1&lt;/</a:t>
            </a:r>
            <a:r>
              <a:rPr lang="fr-FR" dirty="0" err="1"/>
              <a:t>aff_par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&lt;vide1&gt;&lt;/vide1&gt;</a:t>
            </a:r>
          </a:p>
          <a:p>
            <a:pPr algn="ctr"/>
            <a:r>
              <a:rPr lang="fr-FR" dirty="0"/>
              <a:t>		&lt;vide2&gt;&lt;/vide2&gt;</a:t>
            </a:r>
          </a:p>
          <a:p>
            <a:pPr algn="ctr"/>
            <a:r>
              <a:rPr lang="fr-FR" dirty="0"/>
              <a:t>		&lt;vide3&gt;&lt;/vide3&gt;</a:t>
            </a:r>
          </a:p>
          <a:p>
            <a:pPr algn="ctr"/>
            <a:r>
              <a:rPr lang="fr-FR" dirty="0"/>
              <a:t>		&lt;vide4&gt;&lt;/vide4&gt;</a:t>
            </a:r>
          </a:p>
          <a:p>
            <a:pPr algn="ctr"/>
            <a:r>
              <a:rPr lang="fr-FR" dirty="0"/>
              <a:t>		&lt;num_modele_barre_1&gt;0&lt;/num_modele_barre_1&gt;</a:t>
            </a:r>
          </a:p>
          <a:p>
            <a:pPr algn="ctr"/>
            <a:r>
              <a:rPr lang="fr-FR" dirty="0"/>
              <a:t>		&lt;num_modele_barre_2&gt;0&lt;/num_modele_barre_2&gt;</a:t>
            </a:r>
          </a:p>
          <a:p>
            <a:pPr algn="ctr"/>
            <a:r>
              <a:rPr lang="fr-FR" dirty="0"/>
              <a:t>		&lt;num_modele_barre_3&gt;0&lt;/num_modele_barre_3&gt;</a:t>
            </a:r>
          </a:p>
          <a:p>
            <a:pPr algn="ctr"/>
            <a:r>
              <a:rPr lang="fr-FR" dirty="0"/>
              <a:t>		&lt;num_modele_barre_4&gt;0&lt;/num_modele_barre_4&gt;</a:t>
            </a:r>
          </a:p>
          <a:p>
            <a:pPr algn="ctr"/>
            <a:r>
              <a:rPr lang="fr-FR" dirty="0"/>
              <a:t>		&lt;num_modele_barre_5&gt;0&lt;/num_modele_barre_5&gt;</a:t>
            </a:r>
          </a:p>
          <a:p>
            <a:pPr algn="ctr"/>
            <a:r>
              <a:rPr lang="fr-FR" dirty="0"/>
              <a:t>		&lt;num_modele_barre_6&gt;0&lt;/num_modele_barre_6&gt;</a:t>
            </a:r>
          </a:p>
          <a:p>
            <a:pPr algn="ctr"/>
            <a:r>
              <a:rPr lang="fr-FR" dirty="0"/>
              <a:t>		&lt;num_modele_barre_7&gt;0&lt;/num_modele_barre_7&gt;</a:t>
            </a:r>
          </a:p>
          <a:p>
            <a:pPr algn="ctr"/>
            <a:r>
              <a:rPr lang="fr-FR" dirty="0"/>
              <a:t>		&lt;num_modele_barre_8&gt;0&lt;/num_modele_barre_8&gt;</a:t>
            </a:r>
          </a:p>
          <a:p>
            <a:pPr algn="ctr"/>
            <a:r>
              <a:rPr lang="fr-FR" dirty="0"/>
              <a:t>		&lt;num_modele_barre_9&gt;0&lt;/num_modele_barre_9&gt;</a:t>
            </a:r>
          </a:p>
          <a:p>
            <a:pPr algn="ctr"/>
            <a:r>
              <a:rPr lang="fr-FR" dirty="0"/>
              <a:t>		&lt;num_modele_barre_10&gt;0&lt;/num_modele_barre_10&gt;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elements_defaut_comparaison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elements_defaut_profil_qcm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profil_type</a:t>
            </a:r>
            <a:r>
              <a:rPr lang="fr-FR" dirty="0"/>
              <a:t>&gt;0&lt;/</a:t>
            </a:r>
            <a:r>
              <a:rPr lang="fr-FR" dirty="0" err="1"/>
              <a:t>profil_type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profil_type_id</a:t>
            </a:r>
            <a:r>
              <a:rPr lang="fr-FR" dirty="0"/>
              <a:t>&gt;0&lt;/</a:t>
            </a:r>
            <a:r>
              <a:rPr lang="fr-FR" dirty="0" err="1"/>
              <a:t>profil_type_id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nb_categories</a:t>
            </a:r>
            <a:r>
              <a:rPr lang="fr-FR" dirty="0"/>
              <a:t>&gt;0&lt;/</a:t>
            </a:r>
            <a:r>
              <a:rPr lang="fr-FR" dirty="0" err="1"/>
              <a:t>nb_categories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&lt;affichage&gt;2&lt;/affichage&gt;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ordre_affichage</a:t>
            </a:r>
            <a:r>
              <a:rPr lang="fr-FR" dirty="0"/>
              <a:t>&gt;1&lt;/</a:t>
            </a:r>
            <a:r>
              <a:rPr lang="fr-FR" dirty="0" err="1"/>
              <a:t>ordre_affichage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affichage_param_supp</a:t>
            </a:r>
            <a:r>
              <a:rPr lang="fr-FR" dirty="0"/>
              <a:t>&gt;1&lt;/</a:t>
            </a:r>
            <a:r>
              <a:rPr lang="fr-FR" dirty="0" err="1"/>
              <a:t>affichage_param_supp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type_histos</a:t>
            </a:r>
            <a:r>
              <a:rPr lang="fr-FR" dirty="0"/>
              <a:t>&gt;1&lt;/</a:t>
            </a:r>
            <a:r>
              <a:rPr lang="fr-FR" dirty="0" err="1"/>
              <a:t>type_histos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&lt;vide8&gt;0&lt;/vide8&gt;</a:t>
            </a:r>
          </a:p>
          <a:p>
            <a:pPr algn="ctr"/>
            <a:r>
              <a:rPr lang="fr-FR" dirty="0"/>
              <a:t>		&lt;vide9&gt;0&lt;/vide9&gt;</a:t>
            </a:r>
          </a:p>
          <a:p>
            <a:pPr algn="ctr"/>
            <a:r>
              <a:rPr lang="fr-FR" dirty="0"/>
              <a:t>		&lt;vide10&gt;0&lt;/vide10&gt;</a:t>
            </a:r>
          </a:p>
          <a:p>
            <a:pPr algn="ctr"/>
            <a:r>
              <a:rPr lang="fr-FR" dirty="0"/>
              <a:t>		&lt;num_modele_histo_1&gt;2&lt;/num_modele_histo_1&gt;</a:t>
            </a:r>
          </a:p>
          <a:p>
            <a:pPr algn="ctr"/>
            <a:r>
              <a:rPr lang="fr-FR" dirty="0"/>
              <a:t>		&lt;num_modele_histo_2&gt;3&lt;/num_modele_histo_2&gt;</a:t>
            </a:r>
          </a:p>
          <a:p>
            <a:pPr algn="ctr"/>
            <a:r>
              <a:rPr lang="fr-FR" dirty="0"/>
              <a:t>		&lt;num_modele_histo_3&gt;4&lt;/num_modele_histo_3&gt;</a:t>
            </a:r>
          </a:p>
          <a:p>
            <a:pPr algn="ctr"/>
            <a:r>
              <a:rPr lang="fr-FR" dirty="0"/>
              <a:t>		&lt;num_modele_histo_4&gt;5&lt;/num_modele_histo_4&gt;</a:t>
            </a:r>
          </a:p>
          <a:p>
            <a:pPr algn="ctr"/>
            <a:r>
              <a:rPr lang="fr-FR" dirty="0"/>
              <a:t>		&lt;num_modele_histo_5&gt;6&lt;/num_modele_histo_5&gt;</a:t>
            </a:r>
          </a:p>
          <a:p>
            <a:pPr algn="ctr"/>
            <a:r>
              <a:rPr lang="fr-FR" dirty="0"/>
              <a:t>		&lt;num_modele_histo_6&gt;7&lt;/num_modele_histo_6&gt;</a:t>
            </a:r>
          </a:p>
          <a:p>
            <a:pPr algn="ctr"/>
            <a:r>
              <a:rPr lang="fr-FR" dirty="0"/>
              <a:t>		&lt;num_modele_histo_7&gt;8&lt;/num_modele_histo_7&gt;</a:t>
            </a:r>
          </a:p>
          <a:p>
            <a:pPr algn="ctr"/>
            <a:r>
              <a:rPr lang="fr-FR" dirty="0"/>
              <a:t>		&lt;num_modele_histo_8&gt;9&lt;/num_modele_histo_8&gt;</a:t>
            </a:r>
          </a:p>
          <a:p>
            <a:pPr algn="ctr"/>
            <a:r>
              <a:rPr lang="fr-FR" dirty="0"/>
              <a:t>		&lt;num_modele_histo_9&gt;10&lt;/num_modele_histo_9&gt;</a:t>
            </a:r>
          </a:p>
          <a:p>
            <a:pPr algn="ctr"/>
            <a:r>
              <a:rPr lang="fr-FR" dirty="0"/>
              <a:t>		&lt;num_modele_histo_10&gt;1&lt;/num_modele_histo_10&gt;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elements_defaut_profil_qcm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profil_qcm_noms_categories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profil_qcm_noms_categories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liste_boitiers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etat_nominatif</a:t>
            </a:r>
            <a:r>
              <a:rPr lang="fr-FR" dirty="0"/>
              <a:t>&gt;0&lt;/</a:t>
            </a:r>
            <a:r>
              <a:rPr lang="fr-FR" dirty="0" err="1"/>
              <a:t>etat_nominatif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etat_fourchette_supp</a:t>
            </a:r>
            <a:r>
              <a:rPr lang="fr-FR" dirty="0"/>
              <a:t>&gt;0&lt;/</a:t>
            </a:r>
            <a:r>
              <a:rPr lang="fr-FR" dirty="0" err="1"/>
              <a:t>etat_fourchette_supp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fourchette_supp_premier_hf</a:t>
            </a:r>
            <a:r>
              <a:rPr lang="fr-FR" dirty="0"/>
              <a:t>&gt;1&lt;/</a:t>
            </a:r>
            <a:r>
              <a:rPr lang="fr-FR" dirty="0" err="1"/>
              <a:t>fourchette_supp_premier_hf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fourchette_supp_dernier_hf</a:t>
            </a:r>
            <a:r>
              <a:rPr lang="fr-FR" dirty="0"/>
              <a:t>&gt;1&lt;/</a:t>
            </a:r>
            <a:r>
              <a:rPr lang="fr-FR" dirty="0" err="1"/>
              <a:t>fourchette_supp_dernier_hf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fourchette_supp_type_boitier</a:t>
            </a:r>
            <a:r>
              <a:rPr lang="fr-FR" dirty="0"/>
              <a:t>&gt;4&lt;/</a:t>
            </a:r>
            <a:r>
              <a:rPr lang="fr-FR" dirty="0" err="1"/>
              <a:t>fourchette_supp_type_boitier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&lt;chemin&gt;&lt;/chemin&gt;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id_fichier</a:t>
            </a:r>
            <a:r>
              <a:rPr lang="fr-FR" dirty="0"/>
              <a:t>&gt;&lt;/</a:t>
            </a:r>
            <a:r>
              <a:rPr lang="fr-FR" dirty="0" err="1"/>
              <a:t>id_fichier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liste_active</a:t>
            </a:r>
            <a:r>
              <a:rPr lang="fr-FR" dirty="0"/>
              <a:t>&gt;&lt;/</a:t>
            </a:r>
            <a:r>
              <a:rPr lang="fr-FR" dirty="0" err="1"/>
              <a:t>liste_active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liste_boitiers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themes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id_suivant</a:t>
            </a:r>
            <a:r>
              <a:rPr lang="fr-FR" dirty="0"/>
              <a:t>&gt;1&lt;/</a:t>
            </a:r>
            <a:r>
              <a:rPr lang="fr-FR" dirty="0" err="1"/>
              <a:t>id_suivant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theme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id_theme</a:t>
            </a:r>
            <a:r>
              <a:rPr lang="fr-FR" dirty="0"/>
              <a:t>&gt;0&lt;/</a:t>
            </a:r>
            <a:r>
              <a:rPr lang="fr-FR" dirty="0" err="1"/>
              <a:t>id_theme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nom_theme</a:t>
            </a:r>
            <a:r>
              <a:rPr lang="fr-FR" dirty="0"/>
              <a:t>&gt;Général&lt;/</a:t>
            </a:r>
            <a:r>
              <a:rPr lang="fr-FR" dirty="0" err="1"/>
              <a:t>nom_theme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&lt;rang&gt;0&lt;/rang&gt;</a:t>
            </a:r>
          </a:p>
          <a:p>
            <a:pPr algn="ctr"/>
            <a:r>
              <a:rPr lang="fr-FR" dirty="0"/>
              <a:t>		&lt;/</a:t>
            </a:r>
            <a:r>
              <a:rPr lang="fr-FR" dirty="0" err="1"/>
              <a:t>theme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themes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elements_defaut_reponse_hf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nb_hf_aff</a:t>
            </a:r>
            <a:r>
              <a:rPr lang="fr-FR" dirty="0"/>
              <a:t>&gt;4&lt;/</a:t>
            </a:r>
            <a:r>
              <a:rPr lang="fr-FR" dirty="0" err="1"/>
              <a:t>nb_hf_aff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type_num_hf</a:t>
            </a:r>
            <a:r>
              <a:rPr lang="fr-FR" dirty="0"/>
              <a:t>&gt;1&lt;/</a:t>
            </a:r>
            <a:r>
              <a:rPr lang="fr-FR" dirty="0" err="1"/>
              <a:t>type_num_hf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prem_hf_num</a:t>
            </a:r>
            <a:r>
              <a:rPr lang="fr-FR" dirty="0"/>
              <a:t>&gt;0&lt;/</a:t>
            </a:r>
            <a:r>
              <a:rPr lang="fr-FR" dirty="0" err="1"/>
              <a:t>prem_hf_num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dern_hf_num</a:t>
            </a:r>
            <a:r>
              <a:rPr lang="fr-FR" dirty="0"/>
              <a:t>&gt;0&lt;/</a:t>
            </a:r>
            <a:r>
              <a:rPr lang="fr-FR" dirty="0" err="1"/>
              <a:t>dern_hf_num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num_modele_aff</a:t>
            </a:r>
            <a:r>
              <a:rPr lang="fr-FR" dirty="0"/>
              <a:t>&gt;1&lt;/</a:t>
            </a:r>
            <a:r>
              <a:rPr lang="fr-FR" dirty="0" err="1"/>
              <a:t>num_modele_aff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affiche_autres</a:t>
            </a:r>
            <a:r>
              <a:rPr lang="fr-FR" dirty="0"/>
              <a:t>&gt;0&lt;/</a:t>
            </a:r>
            <a:r>
              <a:rPr lang="fr-FR" dirty="0" err="1"/>
              <a:t>affiche_autres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elements_defaut_reponse_hf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elements_defaut_qcmAg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typeDeVote</a:t>
            </a:r>
            <a:r>
              <a:rPr lang="fr-FR" dirty="0"/>
              <a:t>&gt;3&lt;/</a:t>
            </a:r>
            <a:r>
              <a:rPr lang="fr-FR" dirty="0" err="1"/>
              <a:t>typeDeVote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affAbstention</a:t>
            </a:r>
            <a:r>
              <a:rPr lang="fr-FR" dirty="0"/>
              <a:t>&gt;1&lt;/</a:t>
            </a:r>
            <a:r>
              <a:rPr lang="fr-FR" dirty="0" err="1"/>
              <a:t>affAbstention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typeCalculPourcentages</a:t>
            </a:r>
            <a:r>
              <a:rPr lang="fr-FR" dirty="0"/>
              <a:t>&gt;3&lt;/</a:t>
            </a:r>
            <a:r>
              <a:rPr lang="fr-FR" dirty="0" err="1"/>
              <a:t>typeCalculPourcentages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affPourcentages</a:t>
            </a:r>
            <a:r>
              <a:rPr lang="fr-FR" dirty="0"/>
              <a:t>&gt;2&lt;/</a:t>
            </a:r>
            <a:r>
              <a:rPr lang="fr-FR" dirty="0" err="1"/>
              <a:t>affPourcentages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typeReponses</a:t>
            </a:r>
            <a:r>
              <a:rPr lang="fr-FR" dirty="0"/>
              <a:t>&gt;1&lt;/</a:t>
            </a:r>
            <a:r>
              <a:rPr lang="fr-FR" dirty="0" err="1"/>
              <a:t>typeReponses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numModele</a:t>
            </a:r>
            <a:r>
              <a:rPr lang="fr-FR" dirty="0"/>
              <a:t>&gt;1&lt;/</a:t>
            </a:r>
            <a:r>
              <a:rPr lang="fr-FR" dirty="0" err="1"/>
              <a:t>numModele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modelePuces</a:t>
            </a:r>
            <a:r>
              <a:rPr lang="fr-FR" dirty="0"/>
              <a:t>&gt;1&lt;/</a:t>
            </a:r>
            <a:r>
              <a:rPr lang="fr-FR" dirty="0" err="1"/>
              <a:t>modelePuces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typeAbstention</a:t>
            </a:r>
            <a:r>
              <a:rPr lang="fr-FR" dirty="0"/>
              <a:t>&gt;0&lt;/</a:t>
            </a:r>
            <a:r>
              <a:rPr lang="fr-FR" dirty="0" err="1"/>
              <a:t>typeAbstention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affichageParCollege</a:t>
            </a:r>
            <a:r>
              <a:rPr lang="fr-FR" dirty="0"/>
              <a:t>&gt;0&lt;/</a:t>
            </a:r>
            <a:r>
              <a:rPr lang="fr-FR" dirty="0" err="1"/>
              <a:t>affichageParCollege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idListe</a:t>
            </a:r>
            <a:r>
              <a:rPr lang="fr-FR" dirty="0"/>
              <a:t>&gt;1&lt;/</a:t>
            </a:r>
            <a:r>
              <a:rPr lang="fr-FR" dirty="0" err="1"/>
              <a:t>idListe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elements_defaut_qcmAg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elements_defaut_nuageMots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typeDeNuage</a:t>
            </a:r>
            <a:r>
              <a:rPr lang="fr-FR" dirty="0"/>
              <a:t>&gt;1&lt;/</a:t>
            </a:r>
            <a:r>
              <a:rPr lang="fr-FR" dirty="0" err="1"/>
              <a:t>typeDeNuage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typeAffichage</a:t>
            </a:r>
            <a:r>
              <a:rPr lang="fr-FR" dirty="0"/>
              <a:t>&gt;1&lt;/</a:t>
            </a:r>
            <a:r>
              <a:rPr lang="fr-FR" dirty="0" err="1"/>
              <a:t>typeAffichage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avecValidation</a:t>
            </a:r>
            <a:r>
              <a:rPr lang="fr-FR" dirty="0"/>
              <a:t>&gt;0&lt;/</a:t>
            </a:r>
            <a:r>
              <a:rPr lang="fr-FR" dirty="0" err="1"/>
              <a:t>avecValidation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elements_defaut_nuageMots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elements_defaut_brainstorming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aff_nb_zones</a:t>
            </a:r>
            <a:r>
              <a:rPr lang="fr-FR" dirty="0"/>
              <a:t>&gt;0&lt;/</a:t>
            </a:r>
            <a:r>
              <a:rPr lang="fr-FR" dirty="0" err="1"/>
              <a:t>aff_nb_zones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elements_defaut_brainstorming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</a:t>
            </a:r>
            <a:r>
              <a:rPr lang="fr-FR" dirty="0" err="1"/>
              <a:t>elements_ajout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&lt;groupe&gt;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id_groupe</a:t>
            </a:r>
            <a:r>
              <a:rPr lang="fr-FR" dirty="0"/>
              <a:t>&gt;&lt;/</a:t>
            </a:r>
            <a:r>
              <a:rPr lang="fr-FR" dirty="0" err="1"/>
              <a:t>id_groupe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nom_groupe</a:t>
            </a:r>
            <a:r>
              <a:rPr lang="fr-FR" dirty="0"/>
              <a:t>&gt;&lt;/</a:t>
            </a:r>
            <a:r>
              <a:rPr lang="fr-FR" dirty="0" err="1"/>
              <a:t>nom_groupe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xl_col_groupe</a:t>
            </a:r>
            <a:r>
              <a:rPr lang="fr-FR" dirty="0"/>
              <a:t>&gt;&lt;/</a:t>
            </a:r>
            <a:r>
              <a:rPr lang="fr-FR" dirty="0" err="1"/>
              <a:t>xl_col_groupe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max_id_categorie</a:t>
            </a:r>
            <a:r>
              <a:rPr lang="fr-FR" dirty="0"/>
              <a:t>&gt;&lt;/</a:t>
            </a:r>
            <a:r>
              <a:rPr lang="fr-FR" dirty="0" err="1"/>
              <a:t>max_id_categorie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&lt;/groupe&gt;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categorie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id_categorie</a:t>
            </a:r>
            <a:r>
              <a:rPr lang="fr-FR" dirty="0"/>
              <a:t>&gt;&lt;/</a:t>
            </a:r>
            <a:r>
              <a:rPr lang="fr-FR" dirty="0" err="1"/>
              <a:t>id_categorie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nom_categorie</a:t>
            </a:r>
            <a:r>
              <a:rPr lang="fr-FR" dirty="0"/>
              <a:t>&gt;&lt;/</a:t>
            </a:r>
            <a:r>
              <a:rPr lang="fr-FR" dirty="0" err="1"/>
              <a:t>nom_categorie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&lt;/</a:t>
            </a:r>
            <a:r>
              <a:rPr lang="fr-FR" dirty="0" err="1"/>
              <a:t>categorie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num_modele_barre</a:t>
            </a:r>
            <a:r>
              <a:rPr lang="fr-FR" dirty="0"/>
              <a:t>&gt;0&lt;/</a:t>
            </a:r>
            <a:r>
              <a:rPr lang="fr-FR" dirty="0" err="1"/>
              <a:t>num_modele_barre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theme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id_theme</a:t>
            </a:r>
            <a:r>
              <a:rPr lang="fr-FR" dirty="0"/>
              <a:t>&gt;&lt;/</a:t>
            </a:r>
            <a:r>
              <a:rPr lang="fr-FR" dirty="0" err="1"/>
              <a:t>id_theme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nom_theme</a:t>
            </a:r>
            <a:r>
              <a:rPr lang="fr-FR" dirty="0"/>
              <a:t>&gt;&lt;/</a:t>
            </a:r>
            <a:r>
              <a:rPr lang="fr-FR" dirty="0" err="1"/>
              <a:t>nom_theme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&lt;rang&gt;&lt;/rang&gt;</a:t>
            </a:r>
          </a:p>
          <a:p>
            <a:pPr algn="ctr"/>
            <a:r>
              <a:rPr lang="fr-FR" dirty="0"/>
              <a:t>		&lt;/</a:t>
            </a:r>
            <a:r>
              <a:rPr lang="fr-FR" dirty="0" err="1"/>
              <a:t>theme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&lt;liste&gt;&lt;/liste&gt;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num_modele_histo</a:t>
            </a:r>
            <a:r>
              <a:rPr lang="fr-FR" dirty="0"/>
              <a:t>&gt;1&lt;/</a:t>
            </a:r>
            <a:r>
              <a:rPr lang="fr-FR" dirty="0" err="1"/>
              <a:t>num_modele_histo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profil_qcm_noms_categories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&lt;liste&gt;</a:t>
            </a:r>
          </a:p>
          <a:p>
            <a:pPr algn="ctr"/>
            <a:r>
              <a:rPr lang="fr-FR" dirty="0"/>
              <a:t>				&lt;id&gt;&lt;/id&gt;</a:t>
            </a:r>
          </a:p>
          <a:p>
            <a:pPr algn="ctr"/>
            <a:r>
              <a:rPr lang="fr-FR" dirty="0"/>
              <a:t>			&lt;/liste&gt;</a:t>
            </a:r>
          </a:p>
          <a:p>
            <a:pPr algn="ctr"/>
            <a:r>
              <a:rPr lang="fr-FR" dirty="0"/>
              <a:t>			&lt;diapo&gt;</a:t>
            </a:r>
          </a:p>
          <a:p>
            <a:pPr algn="ctr"/>
            <a:r>
              <a:rPr lang="fr-FR" dirty="0"/>
              <a:t>				&lt;id&gt;&lt;/id&gt;</a:t>
            </a:r>
          </a:p>
          <a:p>
            <a:pPr algn="ctr"/>
            <a:r>
              <a:rPr lang="fr-FR" dirty="0"/>
              <a:t>			&lt;/diapo&gt;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categorie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	&lt;</a:t>
            </a:r>
            <a:r>
              <a:rPr lang="fr-FR" dirty="0" err="1"/>
              <a:t>numero</a:t>
            </a:r>
            <a:r>
              <a:rPr lang="fr-FR" dirty="0"/>
              <a:t>&gt;&lt;/</a:t>
            </a:r>
            <a:r>
              <a:rPr lang="fr-FR" dirty="0" err="1"/>
              <a:t>numero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	&lt;nom&gt;&lt;/nom&gt;</a:t>
            </a:r>
          </a:p>
          <a:p>
            <a:pPr algn="ctr"/>
            <a:r>
              <a:rPr lang="fr-FR" dirty="0"/>
              <a:t>			&lt;/</a:t>
            </a:r>
            <a:r>
              <a:rPr lang="fr-FR" dirty="0" err="1"/>
              <a:t>categorie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&lt;/</a:t>
            </a:r>
            <a:r>
              <a:rPr lang="fr-FR" dirty="0" err="1"/>
              <a:t>profil_qcm_noms_categories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</a:t>
            </a:r>
            <a:r>
              <a:rPr lang="fr-FR" dirty="0" err="1"/>
              <a:t>elements_defaut_reponse_hf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nb_hf_aff</a:t>
            </a:r>
            <a:r>
              <a:rPr lang="fr-FR" dirty="0"/>
              <a:t>&gt;4&lt;/</a:t>
            </a:r>
            <a:r>
              <a:rPr lang="fr-FR" dirty="0" err="1"/>
              <a:t>nb_hf_aff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type_num_hf</a:t>
            </a:r>
            <a:r>
              <a:rPr lang="fr-FR" dirty="0"/>
              <a:t>&gt;1&lt;/</a:t>
            </a:r>
            <a:r>
              <a:rPr lang="fr-FR" dirty="0" err="1"/>
              <a:t>type_num_hf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prem_hf_num</a:t>
            </a:r>
            <a:r>
              <a:rPr lang="fr-FR" dirty="0"/>
              <a:t>&gt;0&lt;/</a:t>
            </a:r>
            <a:r>
              <a:rPr lang="fr-FR" dirty="0" err="1"/>
              <a:t>prem_hf_num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dern_hf_num</a:t>
            </a:r>
            <a:r>
              <a:rPr lang="fr-FR" dirty="0"/>
              <a:t>&gt;0&lt;/</a:t>
            </a:r>
            <a:r>
              <a:rPr lang="fr-FR" dirty="0" err="1"/>
              <a:t>dern_hf_num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num_modele_aff</a:t>
            </a:r>
            <a:r>
              <a:rPr lang="fr-FR" dirty="0"/>
              <a:t>&gt;1&lt;/</a:t>
            </a:r>
            <a:r>
              <a:rPr lang="fr-FR" dirty="0" err="1"/>
              <a:t>num_modele_aff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	&lt;</a:t>
            </a:r>
            <a:r>
              <a:rPr lang="fr-FR" dirty="0" err="1"/>
              <a:t>affiche_autres</a:t>
            </a:r>
            <a:r>
              <a:rPr lang="fr-FR" dirty="0"/>
              <a:t>&gt;0&lt;/</a:t>
            </a:r>
            <a:r>
              <a:rPr lang="fr-FR" dirty="0" err="1"/>
              <a:t>affiche_autres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	&lt;/</a:t>
            </a:r>
            <a:r>
              <a:rPr lang="fr-FR" dirty="0" err="1"/>
              <a:t>elements_defaut_reponse_hf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	&lt;/</a:t>
            </a:r>
            <a:r>
              <a:rPr lang="fr-FR" dirty="0" err="1"/>
              <a:t>elements_ajout</a:t>
            </a:r>
            <a:r>
              <a:rPr lang="fr-FR" dirty="0"/>
              <a:t>&gt;</a:t>
            </a:r>
          </a:p>
          <a:p>
            <a:pPr algn="ctr"/>
            <a:r>
              <a:rPr lang="fr-FR" dirty="0"/>
              <a:t>&lt;/</a:t>
            </a:r>
            <a:r>
              <a:rPr lang="fr-FR" dirty="0" err="1"/>
              <a:t>cv_masque</a:t>
            </a:r>
            <a:r>
              <a:rPr lang="fr-FR" dirty="0"/>
              <a:t>&gt;</a:t>
            </a:r>
          </a:p>
          <a:p>
            <a:pPr algn="ctr"/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22AE0-8DF1-45D9-A161-EBD9443147CF}" type="datetime1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Comité de labellisation du RMT BOUCLAGE – 8 décembre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E6C78-AC98-44EA-B8E5-4EA9AC15EF16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cv_brep_1" descr="bonne reponse" hidden="1"/>
          <p:cNvPicPr>
            <a:picLocks noChangeAspect="1" noChangeArrowheads="1"/>
          </p:cNvPicPr>
          <p:nvPr userDrawn="1"/>
        </p:nvPicPr>
        <p:blipFill>
          <a:blip r:embed="rId13">
            <a:lum bright="6000" contras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981075"/>
            <a:ext cx="1008063" cy="72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v_puces_1" descr="Sans titre-1 copie" hidden="1"/>
          <p:cNvSpPr>
            <a:spLocks noChangeArrowheads="1"/>
          </p:cNvSpPr>
          <p:nvPr userDrawn="1"/>
        </p:nvSpPr>
        <p:spPr bwMode="auto">
          <a:xfrm>
            <a:off x="7620000" y="2939143"/>
            <a:ext cx="504825" cy="504825"/>
          </a:xfrm>
          <a:prstGeom prst="homePlate">
            <a:avLst/>
          </a:prstGeom>
          <a:solidFill>
            <a:srgbClr val="00B400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3200" b="1" i="1" dirty="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2" name="cv_barresh_1" hidden="1"/>
          <p:cNvSpPr>
            <a:spLocks noChangeArrowheads="1"/>
          </p:cNvSpPr>
          <p:nvPr userDrawn="1"/>
        </p:nvSpPr>
        <p:spPr bwMode="auto">
          <a:xfrm>
            <a:off x="7620000" y="2939143"/>
            <a:ext cx="7807960" cy="358775"/>
          </a:xfrm>
          <a:prstGeom prst="roundRect">
            <a:avLst>
              <a:gd name="adj" fmla="val 0"/>
            </a:avLst>
          </a:prstGeom>
          <a:solidFill>
            <a:srgbClr val="00B400"/>
          </a:solidFill>
          <a:ln w="28575"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  <a:scene3d>
            <a:camera prst="perspectiveRight" fov="0">
              <a:rot lat="0" lon="0" rev="0"/>
            </a:camera>
            <a:lightRig rig="threePt" dir="t"/>
          </a:scene3d>
          <a:sp3d>
            <a:bevelT w="228600" h="50800"/>
            <a:bevelB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fr-FR" sz="2200" b="1">
                <a:solidFill>
                  <a:schemeClr val="bg1"/>
                </a:solidFill>
                <a:latin typeface="Arial" charset="0"/>
              </a:rPr>
              <a:t>Réponse 1 en VA</a:t>
            </a:r>
          </a:p>
        </p:txBody>
      </p:sp>
    </p:spTree>
    <p:extLst>
      <p:ext uri="{BB962C8B-B14F-4D97-AF65-F5344CB8AC3E}">
        <p14:creationId xmlns:p14="http://schemas.microsoft.com/office/powerpoint/2010/main" val="1296176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5A55B759-31A7-423C-9BC2-A8BC09FE9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F78796AF-79A0-47AC-BEFD-BFFC00F968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F51B758-47CE-4ED5-8A10-D2A209799B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338328"/>
            <a:ext cx="3877056" cy="2249424"/>
          </a:xfrm>
        </p:spPr>
        <p:txBody>
          <a:bodyPr anchor="b">
            <a:normAutofit/>
          </a:bodyPr>
          <a:lstStyle/>
          <a:p>
            <a:pPr algn="l"/>
            <a:r>
              <a:rPr lang="fr-FR" sz="5400" b="1" dirty="0">
                <a:solidFill>
                  <a:srgbClr val="3380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Comité de labellisation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B757DB-F4A3-4CFE-BBAF-1293A7FE7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2724912"/>
            <a:ext cx="3209544" cy="1155525"/>
          </a:xfrm>
        </p:spPr>
        <p:txBody>
          <a:bodyPr anchor="t">
            <a:normAutofit/>
          </a:bodyPr>
          <a:lstStyle/>
          <a:p>
            <a:pPr algn="l"/>
            <a:r>
              <a:rPr lang="fr-F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décembre 2025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5865D22-BAE4-4E38-8158-240FBD688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1279" y="0"/>
            <a:ext cx="4740720" cy="1900518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F3D57D7E-BA61-48C4-8FC5-6672B53EEE26}"/>
              </a:ext>
            </a:extLst>
          </p:cNvPr>
          <p:cNvSpPr txBox="1">
            <a:spLocks/>
          </p:cNvSpPr>
          <p:nvPr/>
        </p:nvSpPr>
        <p:spPr>
          <a:xfrm>
            <a:off x="4764759" y="2382029"/>
            <a:ext cx="7427240" cy="184128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>
                <a:solidFill>
                  <a:srgbClr val="561F11"/>
                </a:solidFill>
              </a:rPr>
              <a:t>………… (ACRONYME)</a:t>
            </a:r>
          </a:p>
          <a:p>
            <a:r>
              <a:rPr lang="fr-FR" sz="2800" b="1" dirty="0">
                <a:solidFill>
                  <a:srgbClr val="561F11"/>
                </a:solidFill>
              </a:rPr>
              <a:t>………….. (intitulé complet du projet)</a:t>
            </a:r>
            <a:endParaRPr lang="fr-FR" sz="2800" dirty="0">
              <a:solidFill>
                <a:srgbClr val="561F11"/>
              </a:solidFill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731E45EB-8F89-4E44-8D38-050EE8570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411595"/>
              </p:ext>
            </p:extLst>
          </p:nvPr>
        </p:nvGraphicFramePr>
        <p:xfrm>
          <a:off x="4590287" y="4312225"/>
          <a:ext cx="7601711" cy="2492218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620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81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Organisme chef de file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…………………………………………………….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048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Eventuel co-porteur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…………………………………………………….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0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Nom du(des) chef(s) de projet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…………………………………………………….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95162"/>
                  </a:ext>
                </a:extLst>
              </a:tr>
              <a:tr h="429738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Financeur(s)</a:t>
                      </a:r>
                      <a:r>
                        <a:rPr lang="fr-FR" baseline="0" dirty="0">
                          <a:solidFill>
                            <a:srgbClr val="4C8F29"/>
                          </a:solidFill>
                        </a:rPr>
                        <a:t> </a:t>
                      </a:r>
                      <a:r>
                        <a:rPr lang="fr-FR" sz="1400" baseline="0" dirty="0">
                          <a:solidFill>
                            <a:srgbClr val="4C8F29"/>
                          </a:solidFill>
                        </a:rPr>
                        <a:t>(CASDAR, ADEME, etc.)</a:t>
                      </a:r>
                      <a:r>
                        <a:rPr lang="fr-FR" sz="1800" baseline="0" dirty="0">
                          <a:solidFill>
                            <a:srgbClr val="4C8F29"/>
                          </a:solidFill>
                        </a:rPr>
                        <a:t> :</a:t>
                      </a:r>
                      <a:endParaRPr lang="fr-FR" dirty="0">
                        <a:solidFill>
                          <a:srgbClr val="4C8F2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…………………………………………………….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Référence</a:t>
                      </a:r>
                      <a:r>
                        <a:rPr lang="fr-FR" baseline="0" dirty="0">
                          <a:solidFill>
                            <a:srgbClr val="4C8F29"/>
                          </a:solidFill>
                        </a:rPr>
                        <a:t> de l’appel à projets :</a:t>
                      </a:r>
                    </a:p>
                    <a:p>
                      <a:r>
                        <a:rPr lang="fr-FR" sz="1400" baseline="0" dirty="0">
                          <a:solidFill>
                            <a:srgbClr val="4C8F29"/>
                          </a:solidFill>
                        </a:rPr>
                        <a:t>(</a:t>
                      </a:r>
                      <a:r>
                        <a:rPr lang="fr-FR" sz="1400" baseline="0" dirty="0">
                          <a:solidFill>
                            <a:srgbClr val="338032"/>
                          </a:solidFill>
                        </a:rPr>
                        <a:t>Connaissances, Co-innovation</a:t>
                      </a:r>
                      <a:r>
                        <a:rPr lang="fr-FR" sz="1400" baseline="0" dirty="0">
                          <a:solidFill>
                            <a:srgbClr val="4C8F29"/>
                          </a:solidFill>
                        </a:rPr>
                        <a:t>, GRAINE, etc.)</a:t>
                      </a:r>
                      <a:endParaRPr lang="fr-FR" dirty="0">
                        <a:solidFill>
                          <a:srgbClr val="4C8F29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…………………………………………………….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Date limite de dépôt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4C8F29"/>
                          </a:solidFill>
                        </a:rPr>
                        <a:t>…………………………………………………….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7089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676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171A-1607-48BF-944C-93023F01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6. Productions attendues (préciser leur caractère innovant)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883A4C-1DC3-4F85-A9AE-7849BFF0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B8D65E-4B09-4896-AF93-21233ECF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215DC6-AB79-4FDE-BC13-AF780C4A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10</a:t>
            </a:fld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E4816116-8611-40F3-B0DC-023BFDEB2E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374344"/>
              </p:ext>
            </p:extLst>
          </p:nvPr>
        </p:nvGraphicFramePr>
        <p:xfrm>
          <a:off x="0" y="-27297"/>
          <a:ext cx="12192000" cy="64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24882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2735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152241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3281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167705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8992464"/>
                    </a:ext>
                  </a:extLst>
                </a:gridCol>
              </a:tblGrid>
              <a:tr h="47666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Contexte et enjeux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Axes de travail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Partenariat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Produits &amp; innovations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Contribution</a:t>
                      </a:r>
                      <a:br>
                        <a:rPr lang="fr-FR" dirty="0">
                          <a:solidFill>
                            <a:schemeClr val="bg1"/>
                          </a:solidFill>
                        </a:rPr>
                      </a:b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au RMT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2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431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171A-1607-48BF-944C-93023F01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7a. Contribution au programme de R&amp;D du RMT</a:t>
            </a:r>
            <a:endParaRPr lang="fr-FR" b="1" i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883A4C-1DC3-4F85-A9AE-7849BFF0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Modalités prévues de partage et transmission des acquis du projet aux membres du RMT</a:t>
            </a:r>
          </a:p>
          <a:p>
            <a:pPr lvl="1"/>
            <a:r>
              <a:rPr lang="fr-FR" dirty="0"/>
              <a:t>…</a:t>
            </a:r>
          </a:p>
          <a:p>
            <a:pPr lvl="1"/>
            <a:r>
              <a:rPr lang="fr-FR" dirty="0"/>
              <a:t>…</a:t>
            </a:r>
          </a:p>
          <a:p>
            <a:pPr lvl="1"/>
            <a:r>
              <a:rPr lang="fr-FR" dirty="0"/>
              <a:t>…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B8D65E-4B09-4896-AF93-21233ECF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215DC6-AB79-4FDE-BC13-AF780C4A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11</a:t>
            </a:fld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22F463FC-F6A9-49FF-A71D-140B87E537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253176"/>
              </p:ext>
            </p:extLst>
          </p:nvPr>
        </p:nvGraphicFramePr>
        <p:xfrm>
          <a:off x="0" y="-27297"/>
          <a:ext cx="12192000" cy="64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24882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2735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152241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3281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167705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8992464"/>
                    </a:ext>
                  </a:extLst>
                </a:gridCol>
              </a:tblGrid>
              <a:tr h="47666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Contexte et enjeux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Axes de travail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Partenariat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Produits &amp; innovations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Contribution</a:t>
                      </a:r>
                      <a:b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</a:br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au RMT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52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871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171A-1607-48BF-944C-93023F01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7b. Contribution au programme de R&amp;D du RMT</a:t>
            </a:r>
            <a:endParaRPr lang="fr-FR" b="1" i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883A4C-1DC3-4F85-A9AE-7849BFF0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Axe(s) de travail du RMT BOUCLAGE dans le(s)quel(s) le projet s’inscrit</a:t>
            </a:r>
          </a:p>
          <a:p>
            <a:pPr lvl="1"/>
            <a:r>
              <a:rPr lang="fr-FR" dirty="0"/>
              <a:t>…</a:t>
            </a:r>
          </a:p>
          <a:p>
            <a:pPr lvl="1"/>
            <a:endParaRPr lang="fr-FR" dirty="0"/>
          </a:p>
          <a:p>
            <a:r>
              <a:rPr lang="fr-FR" b="0" dirty="0"/>
              <a:t>Thématiques et actions du RMT BOUCLAGE auxquelles le projet pourra contribuer, et modalités d’articulation avec les actions, Groupes de Travail et projets en cours ou prévus au sein du RMT</a:t>
            </a:r>
          </a:p>
          <a:p>
            <a:pPr lvl="1"/>
            <a:r>
              <a:rPr lang="fr-FR" dirty="0"/>
              <a:t>…</a:t>
            </a:r>
          </a:p>
          <a:p>
            <a:pPr lvl="1"/>
            <a:r>
              <a:rPr lang="fr-FR" b="0" dirty="0"/>
              <a:t>…</a:t>
            </a:r>
          </a:p>
          <a:p>
            <a:pPr lvl="1"/>
            <a:r>
              <a:rPr lang="fr-FR" dirty="0"/>
              <a:t>…</a:t>
            </a:r>
          </a:p>
          <a:p>
            <a:pPr lvl="1"/>
            <a:r>
              <a:rPr lang="fr-FR" b="0" dirty="0"/>
              <a:t>…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B8D65E-4B09-4896-AF93-21233ECF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215DC6-AB79-4FDE-BC13-AF780C4A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12</a:t>
            </a:fld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77033C-1067-43F1-B619-75ECA177C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002853"/>
              </p:ext>
            </p:extLst>
          </p:nvPr>
        </p:nvGraphicFramePr>
        <p:xfrm>
          <a:off x="0" y="-27297"/>
          <a:ext cx="12192000" cy="64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24882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2735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152241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3281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167705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8992464"/>
                    </a:ext>
                  </a:extLst>
                </a:gridCol>
              </a:tblGrid>
              <a:tr h="47666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Contexte et enjeux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Axes de travail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Partenariat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Produits &amp; innovations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Contribution</a:t>
                      </a:r>
                      <a:b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</a:br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au RMT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52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920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DA5704-8791-46B2-A0F2-8551A957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Pièces à joindre au diaporama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F5C5BA-F484-4CFE-B9B4-2A8AC1518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Avis du jury précédent (en cas de deuxième dépôt après un refus)</a:t>
            </a:r>
          </a:p>
          <a:p>
            <a:r>
              <a:rPr lang="fr-FR" dirty="0"/>
              <a:t>Avis du jury sur la manifestation d’intérêt (en cas d’appel à projets en 2 phases)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38E5574-704A-4FAB-BEEB-D131D512F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7A026E8-EF16-4661-958D-2972E095B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3740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171A-1607-48BF-944C-93023F01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 Contexte et enjeux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883A4C-1DC3-4F85-A9AE-7849BFF0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générale et contexte</a:t>
            </a:r>
          </a:p>
          <a:p>
            <a:pPr lvl="1"/>
            <a:r>
              <a:rPr lang="fr-FR" dirty="0"/>
              <a:t>…</a:t>
            </a:r>
          </a:p>
          <a:p>
            <a:pPr lvl="1"/>
            <a:r>
              <a:rPr lang="fr-FR" dirty="0"/>
              <a:t>…</a:t>
            </a:r>
          </a:p>
          <a:p>
            <a:r>
              <a:rPr lang="fr-FR" dirty="0"/>
              <a:t>Projets majeurs réalisés ou en cours sur ce thème (</a:t>
            </a:r>
            <a:r>
              <a:rPr lang="fr-FR" b="1" dirty="0"/>
              <a:t>en gras ceux du RMT</a:t>
            </a:r>
            <a:r>
              <a:rPr lang="fr-FR" dirty="0"/>
              <a:t>)</a:t>
            </a:r>
          </a:p>
          <a:p>
            <a:pPr lvl="1"/>
            <a:r>
              <a:rPr lang="fr-FR" dirty="0"/>
              <a:t>…</a:t>
            </a:r>
          </a:p>
          <a:p>
            <a:pPr lvl="1"/>
            <a:r>
              <a:rPr lang="fr-FR" dirty="0"/>
              <a:t>…</a:t>
            </a:r>
          </a:p>
          <a:p>
            <a:r>
              <a:rPr lang="fr-FR" dirty="0"/>
              <a:t>Enjeux pour le projet</a:t>
            </a:r>
          </a:p>
          <a:p>
            <a:pPr lvl="1"/>
            <a:r>
              <a:rPr lang="fr-FR" dirty="0"/>
              <a:t>…</a:t>
            </a:r>
          </a:p>
          <a:p>
            <a:pPr lvl="1"/>
            <a:r>
              <a:rPr lang="fr-FR" dirty="0"/>
              <a:t>…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B8D65E-4B09-4896-AF93-21233ECF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215DC6-AB79-4FDE-BC13-AF780C4A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2</a:t>
            </a:fld>
            <a:endParaRPr lang="fr-FR" dirty="0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4EAAA8DB-4266-49E8-99AF-26CD1935B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017588"/>
              </p:ext>
            </p:extLst>
          </p:nvPr>
        </p:nvGraphicFramePr>
        <p:xfrm>
          <a:off x="0" y="-27297"/>
          <a:ext cx="12192000" cy="64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24882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2735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152241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3281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167705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8992464"/>
                    </a:ext>
                  </a:extLst>
                </a:gridCol>
              </a:tblGrid>
              <a:tr h="47666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Contexte et enjeux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Axes de travail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Partenariat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Produits &amp; innovations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Contribution</a:t>
                      </a:r>
                      <a:br>
                        <a:rPr lang="fr-FR" dirty="0">
                          <a:solidFill>
                            <a:schemeClr val="bg1"/>
                          </a:solidFill>
                        </a:rPr>
                      </a:b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au RMT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2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278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171A-1607-48BF-944C-93023F01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Objectifs du projet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883A4C-1DC3-4F85-A9AE-7849BFF0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Finalité / Objectif général</a:t>
            </a:r>
          </a:p>
          <a:p>
            <a:pPr lvl="1"/>
            <a:r>
              <a:rPr lang="fr-FR" dirty="0"/>
              <a:t>…</a:t>
            </a:r>
          </a:p>
          <a:p>
            <a:r>
              <a:rPr lang="fr-FR" dirty="0"/>
              <a:t>Objectifs opérationnels</a:t>
            </a:r>
          </a:p>
          <a:p>
            <a:pPr lvl="1"/>
            <a:r>
              <a:rPr lang="fr-FR" dirty="0"/>
              <a:t>…</a:t>
            </a:r>
          </a:p>
          <a:p>
            <a:pPr lvl="1"/>
            <a:r>
              <a:rPr lang="fr-FR" dirty="0"/>
              <a:t>…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B8D65E-4B09-4896-AF93-21233ECF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215DC6-AB79-4FDE-BC13-AF780C4A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3</a:t>
            </a:fld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D6E3D6C7-9646-4554-8C2D-ACD549DD8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005892"/>
              </p:ext>
            </p:extLst>
          </p:nvPr>
        </p:nvGraphicFramePr>
        <p:xfrm>
          <a:off x="0" y="-27297"/>
          <a:ext cx="12192000" cy="64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24882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2735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152241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3281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167705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8992464"/>
                    </a:ext>
                  </a:extLst>
                </a:gridCol>
              </a:tblGrid>
              <a:tr h="47666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Contexte et enjeux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Axes de travail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Partenariat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Produits &amp; innovations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Contribution</a:t>
                      </a:r>
                      <a:br>
                        <a:rPr lang="fr-FR" dirty="0">
                          <a:solidFill>
                            <a:schemeClr val="bg1"/>
                          </a:solidFill>
                        </a:rPr>
                      </a:b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au RMT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2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56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171A-1607-48BF-944C-93023F01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Structuration du projet, axes de travail, actions prévues (1/4)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883A4C-1DC3-4F85-A9AE-7849BFF0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Schéma d'articulation/raisonnement du projet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B8D65E-4B09-4896-AF93-21233ECF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215DC6-AB79-4FDE-BC13-AF780C4A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4</a:t>
            </a:fld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6A391100-E8B4-437B-AF7A-2AACD4621C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449570"/>
              </p:ext>
            </p:extLst>
          </p:nvPr>
        </p:nvGraphicFramePr>
        <p:xfrm>
          <a:off x="0" y="-27297"/>
          <a:ext cx="12192000" cy="64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24882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2735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152241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3281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167705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8992464"/>
                    </a:ext>
                  </a:extLst>
                </a:gridCol>
              </a:tblGrid>
              <a:tr h="47666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Contexte et enjeux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Axes de travail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Partenariat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Produits &amp; innovations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Contribution</a:t>
                      </a:r>
                      <a:br>
                        <a:rPr lang="fr-FR" dirty="0">
                          <a:solidFill>
                            <a:schemeClr val="bg1"/>
                          </a:solidFill>
                        </a:rPr>
                      </a:b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au RMT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2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5904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171A-1607-48BF-944C-93023F01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Structuration du projet, axes de travail, actions prévues (2/4)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883A4C-1DC3-4F85-A9AE-7849BFF0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B8D65E-4B09-4896-AF93-21233ECF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215DC6-AB79-4FDE-BC13-AF780C4A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5</a:t>
            </a:fld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7F15D24-2A1F-4BA7-BB73-85443638A7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217456"/>
              </p:ext>
            </p:extLst>
          </p:nvPr>
        </p:nvGraphicFramePr>
        <p:xfrm>
          <a:off x="0" y="-27297"/>
          <a:ext cx="12192000" cy="64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24882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2735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152241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3281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167705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8992464"/>
                    </a:ext>
                  </a:extLst>
                </a:gridCol>
              </a:tblGrid>
              <a:tr h="47666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Contexte et enjeux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Axes de travail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Partenariat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Produits &amp; innovations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Contribution</a:t>
                      </a:r>
                      <a:br>
                        <a:rPr lang="fr-FR" dirty="0">
                          <a:solidFill>
                            <a:schemeClr val="bg1"/>
                          </a:solidFill>
                        </a:rPr>
                      </a:b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au RMT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2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8443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171A-1607-48BF-944C-93023F01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Structuration du projet, axes de travail, actions prévues (3/4)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883A4C-1DC3-4F85-A9AE-7849BFF0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B8D65E-4B09-4896-AF93-21233ECF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215DC6-AB79-4FDE-BC13-AF780C4A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6</a:t>
            </a:fld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3B509D1-7E2F-4F75-9CF8-1A0BA2249E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217456"/>
              </p:ext>
            </p:extLst>
          </p:nvPr>
        </p:nvGraphicFramePr>
        <p:xfrm>
          <a:off x="0" y="-27297"/>
          <a:ext cx="12192000" cy="64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24882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2735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152241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3281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167705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8992464"/>
                    </a:ext>
                  </a:extLst>
                </a:gridCol>
              </a:tblGrid>
              <a:tr h="47666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Contexte et enjeux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Axes de travail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Partenariat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Produits &amp; innovations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Contribution</a:t>
                      </a:r>
                      <a:br>
                        <a:rPr lang="fr-FR" dirty="0">
                          <a:solidFill>
                            <a:schemeClr val="bg1"/>
                          </a:solidFill>
                        </a:rPr>
                      </a:b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au RMT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2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5359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171A-1607-48BF-944C-93023F01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Structuration du projet, axes de travail, actions prévues (4/4)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883A4C-1DC3-4F85-A9AE-7849BFF0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B8D65E-4B09-4896-AF93-21233ECF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215DC6-AB79-4FDE-BC13-AF780C4A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7</a:t>
            </a:fld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B458FF43-5BAE-4321-A2B0-E75319449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217456"/>
              </p:ext>
            </p:extLst>
          </p:nvPr>
        </p:nvGraphicFramePr>
        <p:xfrm>
          <a:off x="0" y="-27297"/>
          <a:ext cx="12192000" cy="64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24882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2735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152241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3281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167705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8992464"/>
                    </a:ext>
                  </a:extLst>
                </a:gridCol>
              </a:tblGrid>
              <a:tr h="47666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Contexte et enjeux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Axes de travail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Partenariat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Produits &amp; innovations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Contribution</a:t>
                      </a:r>
                      <a:br>
                        <a:rPr lang="fr-FR" dirty="0">
                          <a:solidFill>
                            <a:schemeClr val="bg1"/>
                          </a:solidFill>
                        </a:rPr>
                      </a:b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au RMT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2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393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171A-1607-48BF-944C-93023F01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4. Partenaires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B8D65E-4B09-4896-AF93-21233ECF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215DC6-AB79-4FDE-BC13-AF780C4A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8</a:t>
            </a:fld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B7FBAFDA-12B7-4896-8FF6-09CE730277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499653"/>
              </p:ext>
            </p:extLst>
          </p:nvPr>
        </p:nvGraphicFramePr>
        <p:xfrm>
          <a:off x="433953" y="1231721"/>
          <a:ext cx="11324094" cy="4450080"/>
        </p:xfrm>
        <a:graphic>
          <a:graphicData uri="http://schemas.openxmlformats.org/drawingml/2006/table">
            <a:tbl>
              <a:tblPr firstRow="1" bandRow="1"/>
              <a:tblGrid>
                <a:gridCol w="2585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38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dirty="0"/>
                        <a:t>Partenaires impliqués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sz="1800" b="1" kern="1200" dirty="0">
                          <a:solidFill>
                            <a:schemeClr val="bg1"/>
                          </a:solidFill>
                        </a:rPr>
                        <a:t>Actions et/ou tâches (actions pilotées en gras)</a:t>
                      </a:r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241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960218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666887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bg1"/>
                          </a:solidFill>
                        </a:rPr>
                        <a:t>Partenaires pressentis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fr-FR" sz="1800" b="1" kern="1200" dirty="0">
                          <a:solidFill>
                            <a:schemeClr val="bg1"/>
                          </a:solidFill>
                        </a:rPr>
                        <a:t>Actions et/ou tâches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0888BA8D-9731-4E87-BDB3-E79183FFB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536667"/>
              </p:ext>
            </p:extLst>
          </p:nvPr>
        </p:nvGraphicFramePr>
        <p:xfrm>
          <a:off x="0" y="-27297"/>
          <a:ext cx="12192000" cy="64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24882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2735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152241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3281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167705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8992464"/>
                    </a:ext>
                  </a:extLst>
                </a:gridCol>
              </a:tblGrid>
              <a:tr h="47666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Contexte et enjeux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Axes de travail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Partenariat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Produits &amp; innovations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Contribution</a:t>
                      </a:r>
                      <a:br>
                        <a:rPr lang="fr-FR" dirty="0">
                          <a:solidFill>
                            <a:schemeClr val="bg1"/>
                          </a:solidFill>
                        </a:rPr>
                      </a:b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au RMT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2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7026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171A-1607-48BF-944C-93023F01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5. Fonctionnement du partenariat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883A4C-1DC3-4F85-A9AE-7849BFF0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Complémentarité des partenaires au sein des actions</a:t>
            </a:r>
          </a:p>
          <a:p>
            <a:pPr lvl="1"/>
            <a:r>
              <a:rPr lang="fr-FR" dirty="0"/>
              <a:t>Action 1: </a:t>
            </a:r>
          </a:p>
          <a:p>
            <a:pPr lvl="1"/>
            <a:r>
              <a:rPr lang="fr-FR" dirty="0"/>
              <a:t>Action 2: </a:t>
            </a:r>
          </a:p>
          <a:p>
            <a:pPr lvl="1"/>
            <a:r>
              <a:rPr lang="fr-FR" dirty="0"/>
              <a:t>Action 3: </a:t>
            </a:r>
          </a:p>
          <a:p>
            <a:pPr lvl="1"/>
            <a:r>
              <a:rPr lang="fr-FR" dirty="0"/>
              <a:t>…</a:t>
            </a:r>
          </a:p>
          <a:p>
            <a:endParaRPr lang="fr-FR" dirty="0"/>
          </a:p>
          <a:p>
            <a:r>
              <a:rPr lang="fr-FR" dirty="0"/>
              <a:t>Modalités d’animation des partenaires au sein et entre les actions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B8D65E-4B09-4896-AF93-21233ECF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Comité de labellisation du RMT BOUCLAGE – 8 décembre 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215DC6-AB79-4FDE-BC13-AF780C4A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ED98-D073-4B6F-96D8-8EF527C20A99}" type="slidenum">
              <a:rPr lang="fr-FR" smtClean="0"/>
              <a:pPr/>
              <a:t>9</a:t>
            </a:fld>
            <a:endParaRPr lang="fr-FR" dirty="0"/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4F306298-F034-4A26-B1B2-993F9F84E5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816115"/>
              </p:ext>
            </p:extLst>
          </p:nvPr>
        </p:nvGraphicFramePr>
        <p:xfrm>
          <a:off x="0" y="-27297"/>
          <a:ext cx="12192000" cy="64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24882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2735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152241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3281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167705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8992464"/>
                    </a:ext>
                  </a:extLst>
                </a:gridCol>
              </a:tblGrid>
              <a:tr h="47666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Contexte et enjeux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Axes de travail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Partenariat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Produits &amp; innovations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Contribution</a:t>
                      </a:r>
                      <a:br>
                        <a:rPr lang="fr-FR" dirty="0">
                          <a:solidFill>
                            <a:schemeClr val="bg1"/>
                          </a:solidFill>
                        </a:rPr>
                      </a:b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au RMT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2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8779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lick&amp;Vo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9193</TotalTime>
  <Words>685</Words>
  <Application>Microsoft Office PowerPoint</Application>
  <PresentationFormat>Grand écran</PresentationFormat>
  <Paragraphs>160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Thème Office</vt:lpstr>
      <vt:lpstr>Click&amp;Vote</vt:lpstr>
      <vt:lpstr>Comité de labellisation</vt:lpstr>
      <vt:lpstr>1. Contexte et enjeux</vt:lpstr>
      <vt:lpstr>2. Objectifs du projet</vt:lpstr>
      <vt:lpstr>3. Structuration du projet, axes de travail, actions prévues (1/4)</vt:lpstr>
      <vt:lpstr>3. Structuration du projet, axes de travail, actions prévues (2/4)</vt:lpstr>
      <vt:lpstr>3. Structuration du projet, axes de travail, actions prévues (3/4)</vt:lpstr>
      <vt:lpstr>3. Structuration du projet, axes de travail, actions prévues (4/4)</vt:lpstr>
      <vt:lpstr>4. Partenaires</vt:lpstr>
      <vt:lpstr>5. Fonctionnement du partenariat</vt:lpstr>
      <vt:lpstr>6. Productions attendues (préciser leur caractère innovant)</vt:lpstr>
      <vt:lpstr>7a. Contribution au programme de R&amp;D du RMT</vt:lpstr>
      <vt:lpstr>7b. Contribution au programme de R&amp;D du RMT</vt:lpstr>
      <vt:lpstr>Pièces à joindre au diaporama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de lancement</dc:title>
  <dc:creator>Mathilde HEURTAUX</dc:creator>
  <cp:lastModifiedBy>Mathilde HEURTAUX</cp:lastModifiedBy>
  <cp:revision>546</cp:revision>
  <cp:lastPrinted>2020-10-12T11:42:14Z</cp:lastPrinted>
  <dcterms:created xsi:type="dcterms:W3CDTF">2020-05-18T15:38:19Z</dcterms:created>
  <dcterms:modified xsi:type="dcterms:W3CDTF">2025-10-21T11:02:08Z</dcterms:modified>
</cp:coreProperties>
</file>